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1" r:id="rId3"/>
    <p:sldId id="272" r:id="rId4"/>
    <p:sldId id="273" r:id="rId5"/>
    <p:sldId id="278" r:id="rId6"/>
    <p:sldId id="274" r:id="rId7"/>
    <p:sldId id="284" r:id="rId8"/>
    <p:sldId id="285" r:id="rId9"/>
    <p:sldId id="276" r:id="rId10"/>
    <p:sldId id="286" r:id="rId11"/>
    <p:sldId id="287" r:id="rId12"/>
    <p:sldId id="290" r:id="rId13"/>
    <p:sldId id="291" r:id="rId14"/>
    <p:sldId id="292" r:id="rId15"/>
    <p:sldId id="293" r:id="rId16"/>
    <p:sldId id="289" r:id="rId17"/>
    <p:sldId id="295" r:id="rId18"/>
    <p:sldId id="275" r:id="rId19"/>
    <p:sldId id="280" r:id="rId20"/>
    <p:sldId id="301" r:id="rId21"/>
    <p:sldId id="294" r:id="rId22"/>
    <p:sldId id="300" r:id="rId23"/>
    <p:sldId id="296" r:id="rId24"/>
    <p:sldId id="304" r:id="rId25"/>
    <p:sldId id="303" r:id="rId26"/>
    <p:sldId id="302" r:id="rId27"/>
    <p:sldId id="297" r:id="rId28"/>
    <p:sldId id="306" r:id="rId29"/>
    <p:sldId id="305" r:id="rId30"/>
    <p:sldId id="308" r:id="rId31"/>
    <p:sldId id="307" r:id="rId32"/>
    <p:sldId id="311" r:id="rId33"/>
    <p:sldId id="310" r:id="rId34"/>
    <p:sldId id="309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2" r:id="rId45"/>
    <p:sldId id="325" r:id="rId46"/>
    <p:sldId id="323" r:id="rId47"/>
    <p:sldId id="324" r:id="rId48"/>
    <p:sldId id="321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40FF"/>
    <a:srgbClr val="1D6700"/>
    <a:srgbClr val="DAA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12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552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4800-EF63-B044-8AB6-0939BC5017C4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4FD09-C688-004C-85EE-376C7AF39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6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5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1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0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0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5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A2E84-C883-A54C-AE27-12D81AEF804B}" type="datetimeFigureOut">
              <a:rPr lang="en-US" smtClean="0"/>
              <a:t>3/23/18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19 </a:t>
            </a:r>
            <a:r>
              <a:rPr lang="en-US" dirty="0" err="1" smtClean="0"/>
              <a:t>hFGC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Have realigned the transcriptome and repeatome.</a:t>
            </a:r>
          </a:p>
          <a:p>
            <a:r>
              <a:rPr lang="en-US" dirty="0" smtClean="0"/>
              <a:t>Our “Laird Lab” transcriptome alignment has been run through Seurat and replicates “</a:t>
            </a:r>
            <a:r>
              <a:rPr lang="en-US" dirty="0" err="1" smtClean="0"/>
              <a:t>LiLi</a:t>
            </a:r>
            <a:r>
              <a:rPr lang="en-US" dirty="0" smtClean="0"/>
              <a:t> </a:t>
            </a:r>
            <a:r>
              <a:rPr lang="en-US" dirty="0" err="1" smtClean="0"/>
              <a:t>prev</a:t>
            </a:r>
            <a:r>
              <a:rPr lang="en-US" dirty="0" smtClean="0"/>
              <a:t> pub” transcriptome.</a:t>
            </a:r>
          </a:p>
          <a:p>
            <a:r>
              <a:rPr lang="en-US" dirty="0" smtClean="0"/>
              <a:t>Repeatome added as a layer </a:t>
            </a:r>
            <a:r>
              <a:rPr lang="en-US" smtClean="0"/>
              <a:t>to analyze transposon expression in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PC3 with Cluster ID 0 through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PC4 with Cluster ID 0 through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7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PC5 with Cluster ID 0 through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37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PC6 with Cluster ID 0 through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PC7 with Cluster ID 0 through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0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PC8 with Cluster ID 0 through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7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 vs PC3 with Cluster ID 0 through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2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05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tSNE for Cluster ID 0 through 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38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2" y="369332"/>
            <a:ext cx="6234338" cy="6234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</a:t>
            </a:r>
            <a:r>
              <a:rPr lang="en-US" smtClean="0"/>
              <a:t>of several GC makers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" y="985587"/>
            <a:ext cx="6076856" cy="4726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14" y="653143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LiLi</a:t>
            </a:r>
            <a:r>
              <a:rPr lang="en-US" dirty="0" smtClean="0"/>
              <a:t> Alignment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93875" y="0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Laird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6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Maintained 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Conclusions: Clusters 0 and 1 are Germ Cells</a:t>
            </a:r>
            <a:br>
              <a:rPr lang="en-US" dirty="0" smtClean="0"/>
            </a:br>
            <a:r>
              <a:rPr lang="en-US" dirty="0" smtClean="0"/>
              <a:t>: Cluster 1 is “less advanced” </a:t>
            </a:r>
            <a:r>
              <a:rPr lang="en-US" dirty="0" err="1" smtClean="0"/>
              <a:t>hFGC</a:t>
            </a:r>
            <a:r>
              <a:rPr lang="en-US" dirty="0" smtClean="0"/>
              <a:t> population</a:t>
            </a:r>
            <a:br>
              <a:rPr lang="en-US" dirty="0" smtClean="0"/>
            </a:br>
            <a:r>
              <a:rPr lang="en-US" dirty="0" smtClean="0"/>
              <a:t>: Cluster 0 is “more advanced” </a:t>
            </a:r>
            <a:r>
              <a:rPr lang="en-US" dirty="0" err="1" smtClean="0"/>
              <a:t>hFGC</a:t>
            </a:r>
            <a:r>
              <a:rPr lang="en-US" dirty="0" smtClean="0"/>
              <a:t> population</a:t>
            </a:r>
            <a:br>
              <a:rPr lang="en-US" dirty="0" smtClean="0"/>
            </a:br>
            <a:r>
              <a:rPr lang="en-US" dirty="0" smtClean="0"/>
              <a:t>: Cluster 2 is a somatic cell population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following slides are analysis of the Laird transcriptome alignment.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alignment pipeline is a success! :D</a:t>
            </a:r>
          </a:p>
          <a:p>
            <a:r>
              <a:rPr lang="en-US" dirty="0" smtClean="0"/>
              <a:t>Clusters determined based only on transcriptome data.</a:t>
            </a:r>
          </a:p>
          <a:p>
            <a:r>
              <a:rPr lang="en-US" dirty="0" smtClean="0"/>
              <a:t>Repeatome </a:t>
            </a:r>
            <a:r>
              <a:rPr lang="en-US" dirty="0" smtClean="0"/>
              <a:t>expression </a:t>
            </a:r>
            <a:r>
              <a:rPr lang="en-US" dirty="0" smtClean="0"/>
              <a:t>is as </a:t>
            </a:r>
            <a:r>
              <a:rPr lang="en-US" dirty="0" smtClean="0"/>
              <a:t>a “layer” (rather than including the repeatome genes in the cluster determining gene set)</a:t>
            </a:r>
          </a:p>
          <a:p>
            <a:endParaRPr lang="en-US" dirty="0"/>
          </a:p>
          <a:p>
            <a:r>
              <a:rPr lang="en-US" dirty="0"/>
              <a:t>qc results in </a:t>
            </a:r>
            <a:r>
              <a:rPr lang="en-US" dirty="0" smtClean="0"/>
              <a:t>24428 transcriptome genes </a:t>
            </a:r>
            <a:r>
              <a:rPr lang="en-US" dirty="0"/>
              <a:t>across 187 </a:t>
            </a:r>
            <a:r>
              <a:rPr lang="en-US" dirty="0" smtClean="0"/>
              <a:t>samples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4777626"/>
            <a:ext cx="4038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</a:t>
            </a:r>
            <a:r>
              <a:rPr lang="en-US" smtClean="0"/>
              <a:t>of several GC makers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4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Expression </a:t>
            </a:r>
            <a:r>
              <a:rPr lang="en-US" smtClean="0"/>
              <a:t>of several GC makers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698"/>
            <a:ext cx="6096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4982"/>
            <a:ext cx="6096000" cy="4484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tSNE space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8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Methylation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100"/>
            <a:ext cx="6095999" cy="4571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H3K27 </a:t>
            </a:r>
            <a:r>
              <a:rPr lang="en-US" dirty="0" smtClean="0"/>
              <a:t>Methylation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H3K27 </a:t>
            </a:r>
            <a:r>
              <a:rPr lang="en-US" dirty="0" smtClean="0"/>
              <a:t>Methylation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099"/>
            <a:ext cx="6095999" cy="4571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H3K9 Methylation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1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H3K9 Methylation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385"/>
            <a:ext cx="6092574" cy="4569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74" y="1184952"/>
            <a:ext cx="6089151" cy="4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6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Male Differentiation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Male Differentiation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49" y="1173393"/>
            <a:ext cx="6102851" cy="4577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69"/>
            <a:ext cx="6089149" cy="4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481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Differentially expressed </a:t>
            </a:r>
            <a:r>
              <a:rPr lang="en-US" smtClean="0"/>
              <a:t>genes across all w19 cells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2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piRNA</a:t>
            </a:r>
            <a:r>
              <a:rPr lang="en-US" dirty="0" smtClean="0"/>
              <a:t> Pathway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piRNA</a:t>
            </a:r>
            <a:r>
              <a:rPr lang="en-US" dirty="0" smtClean="0"/>
              <a:t> Pathway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099"/>
            <a:ext cx="6096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2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comparisons L1HS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9" y="380143"/>
            <a:ext cx="8637142" cy="6477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81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L1HS, PIWIL4, L1PREC2, SVA_A, HERVK9-int, </a:t>
            </a:r>
            <a:r>
              <a:rPr lang="en-US" dirty="0" err="1" smtClean="0"/>
              <a:t>FordPrefect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1100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2" y="369332"/>
            <a:ext cx="8647416" cy="6485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L1MD, ALR/</a:t>
            </a:r>
            <a:r>
              <a:rPr lang="mr-IN" dirty="0" err="1" smtClean="0"/>
              <a:t>Alpha</a:t>
            </a:r>
            <a:r>
              <a:rPr lang="mr-IN" dirty="0" smtClean="0"/>
              <a:t>, L1P, L1PA7, L1PA3, LTR12D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9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tSNE space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PCA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1" y="1178530"/>
            <a:ext cx="6102849" cy="457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8531"/>
            <a:ext cx="6102849" cy="45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85" y="357394"/>
            <a:ext cx="5688030" cy="65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subsets batch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9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</a:t>
            </a:r>
            <a:r>
              <a:rPr lang="en-US" dirty="0"/>
              <a:t>subsets batch </a:t>
            </a: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5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57" y="365931"/>
            <a:ext cx="8115086" cy="6492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</a:t>
            </a:r>
            <a:r>
              <a:rPr lang="en-US" dirty="0"/>
              <a:t>subsets batch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82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946" y="767463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Jackstraw Analysis showing PC 1 through 8 are Significant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7717" y="1960566"/>
            <a:ext cx="515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Elbow Plot showing decent “elbow” angle at PC 8-10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42" y="2517169"/>
            <a:ext cx="5075658" cy="3723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5"/>
            <a:ext cx="6142831" cy="4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subsets batch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07" y="369332"/>
            <a:ext cx="567758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</a:t>
            </a:r>
            <a:r>
              <a:rPr lang="en-US" dirty="0"/>
              <a:t>subsets batch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L1PA* (one of the youngest transposons) </a:t>
            </a:r>
            <a:r>
              <a:rPr lang="en-US" dirty="0"/>
              <a:t>subsets batch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07" y="365532"/>
            <a:ext cx="8115585" cy="6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L1ME* (one of the oldest transposons) subsets batch 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</a:t>
            </a:r>
            <a:r>
              <a:rPr lang="en-US" dirty="0" smtClean="0"/>
              <a:t>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69601"/>
            <a:ext cx="9726202" cy="6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L1ME* (one of the oldest transposons) subsets batch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73864"/>
            <a:ext cx="9726202" cy="6484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5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SVA family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023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tSNE plot </a:t>
            </a:r>
            <a:r>
              <a:rPr lang="en-US" dirty="0"/>
              <a:t>with Cluster ID 0 through </a:t>
            </a:r>
            <a:r>
              <a:rPr lang="en-US" dirty="0" smtClean="0"/>
              <a:t>2 (generated from PC 1:8)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1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2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genes for PC1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9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genes for PC2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7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genes for PC3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 vs PC2 </a:t>
            </a:r>
            <a:r>
              <a:rPr lang="en-US" smtClean="0"/>
              <a:t>with Cluster ID 0 through 2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cells: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DAA621"/>
                </a:solidFill>
              </a:rPr>
              <a:t>Cluster </a:t>
            </a:r>
            <a:r>
              <a:rPr lang="en-US" dirty="0" err="1" smtClean="0">
                <a:solidFill>
                  <a:srgbClr val="DAA621"/>
                </a:solidFill>
              </a:rPr>
              <a:t>Adv</a:t>
            </a:r>
            <a:r>
              <a:rPr lang="en-US" dirty="0" smtClean="0">
                <a:solidFill>
                  <a:srgbClr val="DAA621"/>
                </a:solidFill>
              </a:rPr>
              <a:t> </a:t>
            </a:r>
            <a:r>
              <a:rPr lang="en-US" dirty="0" smtClean="0">
                <a:solidFill>
                  <a:srgbClr val="DAA621"/>
                </a:solidFill>
              </a:rPr>
              <a:t>= 88</a:t>
            </a:r>
          </a:p>
          <a:p>
            <a:r>
              <a:rPr lang="en-US" dirty="0" smtClean="0">
                <a:solidFill>
                  <a:srgbClr val="1D6700"/>
                </a:solidFill>
              </a:rPr>
              <a:t>Cluster </a:t>
            </a:r>
            <a:r>
              <a:rPr lang="en-US" dirty="0" smtClean="0">
                <a:solidFill>
                  <a:srgbClr val="1D6700"/>
                </a:solidFill>
              </a:rPr>
              <a:t>Early </a:t>
            </a:r>
            <a:r>
              <a:rPr lang="en-US" dirty="0" smtClean="0">
                <a:solidFill>
                  <a:srgbClr val="1D6700"/>
                </a:solidFill>
              </a:rPr>
              <a:t>= 60</a:t>
            </a:r>
          </a:p>
          <a:p>
            <a:r>
              <a:rPr lang="en-US" dirty="0" smtClean="0">
                <a:solidFill>
                  <a:srgbClr val="F640FF"/>
                </a:solidFill>
              </a:rPr>
              <a:t>Cluster </a:t>
            </a:r>
            <a:r>
              <a:rPr lang="en-US" dirty="0" smtClean="0">
                <a:solidFill>
                  <a:srgbClr val="F640FF"/>
                </a:solidFill>
              </a:rPr>
              <a:t>Soma </a:t>
            </a:r>
            <a:r>
              <a:rPr lang="en-US" dirty="0" smtClean="0">
                <a:solidFill>
                  <a:srgbClr val="F640FF"/>
                </a:solidFill>
              </a:rPr>
              <a:t>= 39</a:t>
            </a:r>
            <a:endParaRPr lang="en-US" dirty="0">
              <a:solidFill>
                <a:srgbClr val="F6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3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704</Words>
  <Application>Microsoft Macintosh PowerPoint</Application>
  <PresentationFormat>Widescreen</PresentationFormat>
  <Paragraphs>157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Calibri</vt:lpstr>
      <vt:lpstr>Calibri Light</vt:lpstr>
      <vt:lpstr>Mangal</vt:lpstr>
      <vt:lpstr>Arial</vt:lpstr>
      <vt:lpstr>Office Theme</vt:lpstr>
      <vt:lpstr>Week 19 hFGC Analysis</vt:lpstr>
      <vt:lpstr>The following slides are analysis of the Laird transcriptome alignment.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Maintained 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19 hFGC Analysis</dc:title>
  <dc:creator>Rebecca Jaszczak</dc:creator>
  <cp:lastModifiedBy>Rebecca Jaszczak</cp:lastModifiedBy>
  <cp:revision>61</cp:revision>
  <dcterms:created xsi:type="dcterms:W3CDTF">2018-03-11T00:29:20Z</dcterms:created>
  <dcterms:modified xsi:type="dcterms:W3CDTF">2018-03-23T23:51:42Z</dcterms:modified>
</cp:coreProperties>
</file>